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1ED83-AF10-4796-B178-7E9019088CB4}" type="datetimeFigureOut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B2347-57DB-406D-980B-05930389F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856AA-A08C-4430-99EE-1A10E2DAE215}" type="datetimeFigureOut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E594-55DB-479D-BA0B-A47517660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49DED-BD16-463D-B899-0BA054CF066A}" type="datetimeFigureOut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7AC06-CA8A-4EA0-99FB-801524EEA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648E6-7054-4AA0-AD4F-7AD8E999F003}" type="datetimeFigureOut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ED619-1152-4DD4-AA9A-1D5ADB2D1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ED5CE-588E-42CB-9210-8543DBC5DAF9}" type="datetimeFigureOut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602F-DDD3-48C1-AC64-A69C9319A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B6ECD-7128-4207-97AC-0DC4D67AA4CF}" type="datetimeFigureOut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751A2-B2D8-4BA6-8F7B-C7EA4E753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395A9-BDD0-46AB-8EE3-7FFF3D61F180}" type="datetimeFigureOut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07DFB-D2E8-4C30-894E-67FBB7259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2A7D-CE6A-438E-84DE-7674EA1F4347}" type="datetimeFigureOut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1437-A9A4-4D33-A109-AC083B24F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7F164-1723-4863-A001-AC91B865340E}" type="datetimeFigureOut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4C267-48AF-4AD3-803D-30720582F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0DCF3-BCDB-460A-BE0A-F9B2E3BE9FCF}" type="datetimeFigureOut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08D77-2875-43FC-874C-5154ADF55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75FFA-C22B-471E-83D1-B2358C9566FB}" type="datetimeFigureOut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4515-ED3F-4A52-91AF-D51A1B325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55C019-FADB-479A-9A28-6EC75B6148DD}" type="datetimeFigureOut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432F66-A92A-466B-B9CF-8CF5FE1EB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rds.yahoo.com/_ylt=A0WTefjq3q5KLkYAY22jzbkF/SIG=13dpa5q0o/EXP=1253060714/**http:/eee.uci.edu/clients/dkbrown/02summer1/phil10/assignments/images/aristotle_bust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ndango.com/thegreatdebaters_110243/movieoverview" TargetMode="External"/><Relationship Id="rId2" Type="http://schemas.openxmlformats.org/officeDocument/2006/relationships/hyperlink" Target="http://www.thegreatdebatersmovi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quoteland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fandango.com/denzelwhitaker/photos/p551068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Rev._Dr._Martin_Luther_King_Jr" TargetMode="External"/><Relationship Id="rId13" Type="http://schemas.openxmlformats.org/officeDocument/2006/relationships/image" Target="../media/image7.jpeg"/><Relationship Id="rId3" Type="http://schemas.openxmlformats.org/officeDocument/2006/relationships/hyperlink" Target="http://en.wikipedia.org/wiki/1920" TargetMode="External"/><Relationship Id="rId7" Type="http://schemas.openxmlformats.org/officeDocument/2006/relationships/hyperlink" Target="http://en.wikipedia.org/wiki/Roy_Wilkins" TargetMode="External"/><Relationship Id="rId12" Type="http://schemas.openxmlformats.org/officeDocument/2006/relationships/hyperlink" Target="http://upload.wikimedia.org/wikipedia/commons/a/a6/James_L_Farmer_Jr.jpg" TargetMode="External"/><Relationship Id="rId2" Type="http://schemas.openxmlformats.org/officeDocument/2006/relationships/hyperlink" Target="http://en.wikipedia.org/wiki/January_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merican_Civil_Rights_Movement_(1955-1968)" TargetMode="External"/><Relationship Id="rId11" Type="http://schemas.openxmlformats.org/officeDocument/2006/relationships/hyperlink" Target="http://en.wikipedia.org/wiki/CORE" TargetMode="External"/><Relationship Id="rId5" Type="http://schemas.openxmlformats.org/officeDocument/2006/relationships/hyperlink" Target="http://en.wikipedia.org/wiki/1999" TargetMode="External"/><Relationship Id="rId10" Type="http://schemas.openxmlformats.org/officeDocument/2006/relationships/hyperlink" Target="http://en.wikipedia.org/wiki/Congress_of_Racial_Equality" TargetMode="External"/><Relationship Id="rId4" Type="http://schemas.openxmlformats.org/officeDocument/2006/relationships/hyperlink" Target="http://en.wikipedia.org/wiki/July_9" TargetMode="External"/><Relationship Id="rId9" Type="http://schemas.openxmlformats.org/officeDocument/2006/relationships/hyperlink" Target="http://en.wikipedia.org/wiki/Whitney_M._Young_Jr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1524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/>
              <a:t>Aristotle (384 BC -322 BC)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5562600" cy="3733800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a </a:t>
            </a:r>
            <a:r>
              <a:rPr lang="en-US" b="1" dirty="0" smtClean="0">
                <a:solidFill>
                  <a:schemeClr val="tx1"/>
                </a:solidFill>
              </a:rPr>
              <a:t>Greek philosopher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a student of </a:t>
            </a:r>
            <a:r>
              <a:rPr lang="en-US" b="1" dirty="0" smtClean="0">
                <a:solidFill>
                  <a:schemeClr val="tx1"/>
                </a:solidFill>
              </a:rPr>
              <a:t>Plato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teacher </a:t>
            </a:r>
            <a:r>
              <a:rPr lang="en-US" b="1" dirty="0">
                <a:solidFill>
                  <a:schemeClr val="tx1"/>
                </a:solidFill>
              </a:rPr>
              <a:t>of Alexander </a:t>
            </a:r>
            <a:r>
              <a:rPr lang="en-US" b="1" dirty="0" smtClean="0">
                <a:solidFill>
                  <a:schemeClr val="tx1"/>
                </a:solidFill>
              </a:rPr>
              <a:t>the Great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wrote </a:t>
            </a:r>
            <a:r>
              <a:rPr lang="en-US" b="1" dirty="0">
                <a:solidFill>
                  <a:schemeClr val="tx1"/>
                </a:solidFill>
              </a:rPr>
              <a:t>on many </a:t>
            </a:r>
            <a:r>
              <a:rPr lang="en-US" b="1" dirty="0" smtClean="0">
                <a:solidFill>
                  <a:schemeClr val="tx1"/>
                </a:solidFill>
              </a:rPr>
              <a:t>subjects: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tx1"/>
                </a:solidFill>
              </a:rPr>
              <a:t>physics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metaphysics, poetry, theater</a:t>
            </a:r>
            <a:r>
              <a:rPr lang="en-US" b="1" dirty="0">
                <a:solidFill>
                  <a:schemeClr val="tx1"/>
                </a:solidFill>
              </a:rPr>
              <a:t>, music, logic, rhetoric, politics, government, ethics, biology, and zoology. </a:t>
            </a:r>
          </a:p>
        </p:txBody>
      </p:sp>
      <p:pic>
        <p:nvPicPr>
          <p:cNvPr id="1026" name="Picture 2" descr="View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447800"/>
            <a:ext cx="32702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04800" y="5029200"/>
            <a:ext cx="5562600" cy="1600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latin typeface="+mn-lt"/>
              </a:rPr>
              <a:t>Rhetoric: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latin typeface="+mn-lt"/>
              </a:rPr>
              <a:t>persuasive speech or writing: </a:t>
            </a:r>
            <a:r>
              <a:rPr lang="en-US" sz="2800" dirty="0">
                <a:latin typeface="+mn-lt"/>
              </a:rPr>
              <a:t>speech or writing that communicates its point persuasively</a:t>
            </a:r>
            <a:r>
              <a:rPr lang="en-US" sz="2800" b="1" dirty="0">
                <a:latin typeface="+mn-lt"/>
              </a:rPr>
              <a:t>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572000" y="51816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/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Aristotle wrote: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590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“Moreover, it is </a:t>
            </a:r>
            <a:r>
              <a:rPr lang="en-US" sz="3000" u="sng" smtClean="0"/>
              <a:t>absurd</a:t>
            </a:r>
            <a:r>
              <a:rPr lang="en-US" sz="3000" smtClean="0"/>
              <a:t> if </a:t>
            </a:r>
            <a:r>
              <a:rPr lang="en-US" sz="3000" b="1" smtClean="0"/>
              <a:t>[one were to suppose that] </a:t>
            </a:r>
            <a:r>
              <a:rPr lang="en-US" sz="3000" smtClean="0"/>
              <a:t>it is shameful </a:t>
            </a:r>
            <a:r>
              <a:rPr lang="en-US" sz="3000" u="sng" smtClean="0"/>
              <a:t>not to be able to defend oneself using the body</a:t>
            </a:r>
            <a:r>
              <a:rPr lang="en-US" sz="3000" smtClean="0"/>
              <a:t>, </a:t>
            </a:r>
            <a:r>
              <a:rPr lang="en-US" sz="3000" u="sng" smtClean="0"/>
              <a:t>but not shameful </a:t>
            </a:r>
            <a:r>
              <a:rPr lang="en-US" sz="3000" b="1" u="sng" smtClean="0"/>
              <a:t>[to be unable to do so] </a:t>
            </a:r>
            <a:r>
              <a:rPr lang="en-US" sz="3000" u="sng" smtClean="0"/>
              <a:t>with speech</a:t>
            </a:r>
            <a:r>
              <a:rPr lang="en-US" sz="3000" smtClean="0"/>
              <a:t>, which is more proper to a human being than the use of the body.”</a:t>
            </a:r>
          </a:p>
          <a:p>
            <a:pPr eaLnBrk="1" hangingPunct="1">
              <a:lnSpc>
                <a:spcPct val="90000"/>
              </a:lnSpc>
            </a:pPr>
            <a:endParaRPr lang="en-US" sz="300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343400"/>
            <a:ext cx="8305800" cy="2362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="1" dirty="0">
                <a:latin typeface="+mn-lt"/>
              </a:rPr>
              <a:t>What does this quote mean?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Get into groups of 3, answer in 1 or two sentences.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10 Minutes</a:t>
            </a: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</a:rPr>
              <a:t>Present finding to class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57400"/>
            <a:ext cx="8229600" cy="762000"/>
          </a:xfrm>
        </p:spPr>
        <p:txBody>
          <a:bodyPr/>
          <a:lstStyle/>
          <a:p>
            <a:pPr eaLnBrk="1" hangingPunct="1"/>
            <a:r>
              <a:rPr lang="en-US" b="1" smtClean="0"/>
              <a:t>Possible answers: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229600" cy="3657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700" b="1" smtClean="0"/>
              <a:t>You should use your voice to defend your opinions not violence 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700" b="1" smtClean="0"/>
              <a:t>It is unwise to think that you can defend yourself with your hands better than with your speech.</a:t>
            </a:r>
            <a:endParaRPr lang="en-US" sz="2700" smtClean="0"/>
          </a:p>
          <a:p>
            <a:pPr eaLnBrk="1" hangingPunct="1">
              <a:lnSpc>
                <a:spcPct val="90000"/>
              </a:lnSpc>
            </a:pPr>
            <a:r>
              <a:rPr lang="en-US" sz="2700" b="1" smtClean="0"/>
              <a:t>It is shameful if you believe that you should defend yourself with your hands rather than your tongue.</a:t>
            </a:r>
            <a:endParaRPr lang="en-US" sz="2700" smtClean="0"/>
          </a:p>
          <a:p>
            <a:pPr eaLnBrk="1" hangingPunct="1">
              <a:lnSpc>
                <a:spcPct val="90000"/>
              </a:lnSpc>
            </a:pPr>
            <a:endParaRPr lang="en-US" sz="2700" smtClean="0"/>
          </a:p>
        </p:txBody>
      </p:sp>
      <p:sp>
        <p:nvSpPr>
          <p:cNvPr id="15363" name="Content Placeholder 2"/>
          <p:cNvSpPr txBox="1">
            <a:spLocks/>
          </p:cNvSpPr>
          <p:nvPr/>
        </p:nvSpPr>
        <p:spPr bwMode="auto">
          <a:xfrm>
            <a:off x="381000" y="304800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>
                <a:latin typeface="Calibri" pitchFamily="34" charset="0"/>
              </a:rPr>
              <a:t>“Moreover, it is </a:t>
            </a:r>
            <a:r>
              <a:rPr lang="en-US" sz="2700" u="sng">
                <a:latin typeface="Calibri" pitchFamily="34" charset="0"/>
              </a:rPr>
              <a:t>absurd</a:t>
            </a:r>
            <a:r>
              <a:rPr lang="en-US" sz="2700">
                <a:latin typeface="Calibri" pitchFamily="34" charset="0"/>
              </a:rPr>
              <a:t> if </a:t>
            </a:r>
            <a:r>
              <a:rPr lang="en-US" sz="2700" b="1">
                <a:latin typeface="Calibri" pitchFamily="34" charset="0"/>
              </a:rPr>
              <a:t>[one were to suppose that] </a:t>
            </a:r>
            <a:r>
              <a:rPr lang="en-US" sz="2700">
                <a:latin typeface="Calibri" pitchFamily="34" charset="0"/>
              </a:rPr>
              <a:t>it is shameful </a:t>
            </a:r>
            <a:r>
              <a:rPr lang="en-US" sz="2700" u="sng">
                <a:latin typeface="Calibri" pitchFamily="34" charset="0"/>
              </a:rPr>
              <a:t>not to be able to defend oneself using the body</a:t>
            </a:r>
            <a:r>
              <a:rPr lang="en-US" sz="2700">
                <a:latin typeface="Calibri" pitchFamily="34" charset="0"/>
              </a:rPr>
              <a:t>, </a:t>
            </a:r>
            <a:r>
              <a:rPr lang="en-US" sz="2700" u="sng">
                <a:latin typeface="Calibri" pitchFamily="34" charset="0"/>
              </a:rPr>
              <a:t>but not shameful </a:t>
            </a:r>
            <a:r>
              <a:rPr lang="en-US" sz="2700" b="1" u="sng">
                <a:latin typeface="Calibri" pitchFamily="34" charset="0"/>
              </a:rPr>
              <a:t>[to be unable to do so] </a:t>
            </a:r>
            <a:r>
              <a:rPr lang="en-US" sz="2700" u="sng">
                <a:latin typeface="Calibri" pitchFamily="34" charset="0"/>
              </a:rPr>
              <a:t>with speech</a:t>
            </a:r>
            <a:r>
              <a:rPr lang="en-US" sz="2700">
                <a:latin typeface="Calibri" pitchFamily="34" charset="0"/>
              </a:rPr>
              <a:t>, which is more proper to a human being than the use of the body.”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7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After you watch </a:t>
            </a:r>
            <a:r>
              <a:rPr lang="en-US" i="1" dirty="0"/>
              <a:t>The Great </a:t>
            </a:r>
            <a:r>
              <a:rPr lang="en-US" i="1" dirty="0" smtClean="0"/>
              <a:t>Debaters </a:t>
            </a:r>
            <a:r>
              <a:rPr lang="en-US" dirty="0" smtClean="0"/>
              <a:t>answer </a:t>
            </a:r>
            <a:r>
              <a:rPr lang="en-US" dirty="0"/>
              <a:t>the following question: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b="1" smtClean="0"/>
              <a:t>Do you agree with Aristotle’s view of rhetoric?</a:t>
            </a:r>
            <a:r>
              <a:rPr lang="en-US" sz="2700" smtClean="0"/>
              <a:t>  (Being able to defend yourself with your voice) </a:t>
            </a:r>
            <a:r>
              <a:rPr lang="en-US" sz="2700" b="1" smtClean="0"/>
              <a:t>Why or why not?</a:t>
            </a:r>
            <a:r>
              <a:rPr lang="en-US" sz="2700" smtClean="0"/>
              <a:t> 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3/4 page 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About 250 words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Typed 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Use one quote in your explanation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Extra Credit: Identify in your paper the 1950’s-60’s American history event, that the Wiley college debate team may have drawn more attention to.</a:t>
            </a:r>
            <a:endParaRPr 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If you choose to use the internet, the following web sites might help.</a:t>
            </a:r>
            <a:endParaRPr lang="en-US" sz="200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u="sng" smtClean="0">
                <a:hlinkClick r:id="rId2"/>
              </a:rPr>
              <a:t>www.</a:t>
            </a:r>
            <a:r>
              <a:rPr lang="en-US" sz="2000" b="1" u="sng" smtClean="0">
                <a:hlinkClick r:id="rId2"/>
              </a:rPr>
              <a:t>thegreatdebatersmovie.com</a:t>
            </a:r>
            <a:endParaRPr lang="en-US" sz="270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u="sng" smtClean="0">
                <a:hlinkClick r:id="rId3"/>
              </a:rPr>
              <a:t>http://www.fandango.com/thegreatdebaters_110243/movieoverview</a:t>
            </a:r>
            <a:endParaRPr lang="en-US" sz="170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u="sng" smtClean="0">
                <a:hlinkClick r:id="rId4"/>
              </a:rPr>
              <a:t>http://www.quoteland.com/</a:t>
            </a:r>
            <a:endParaRPr lang="en-US" sz="1700" smtClean="0"/>
          </a:p>
          <a:p>
            <a:pPr eaLnBrk="1" hangingPunct="1">
              <a:lnSpc>
                <a:spcPct val="80000"/>
              </a:lnSpc>
            </a:pP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7848600" cy="2438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Melvin </a:t>
            </a:r>
            <a:r>
              <a:rPr lang="en-US" dirty="0" err="1" smtClean="0"/>
              <a:t>Tolson</a:t>
            </a:r>
            <a:r>
              <a:rPr lang="en-US" dirty="0" smtClean="0"/>
              <a:t> 		(Denzel Washington)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James Farmer Jr.</a:t>
            </a:r>
            <a:r>
              <a:rPr lang="en-US" dirty="0" smtClean="0"/>
              <a:t>	(Denzel Whitaker)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James Farmer Sr.</a:t>
            </a:r>
            <a:r>
              <a:rPr lang="en-US" b="1" dirty="0" smtClean="0"/>
              <a:t>	</a:t>
            </a:r>
            <a:r>
              <a:rPr lang="en-US" dirty="0" smtClean="0"/>
              <a:t>(Forest Whitaker)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Henry Lowe 		(</a:t>
            </a:r>
            <a:r>
              <a:rPr lang="en-US" u="sng" dirty="0" smtClean="0"/>
              <a:t>Nate Parker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Samantha </a:t>
            </a:r>
            <a:r>
              <a:rPr lang="en-US" dirty="0" err="1" smtClean="0"/>
              <a:t>Booke</a:t>
            </a:r>
            <a:r>
              <a:rPr lang="en-US" dirty="0" smtClean="0"/>
              <a:t> 	(</a:t>
            </a:r>
            <a:r>
              <a:rPr lang="en-US" u="sng" dirty="0" err="1" smtClean="0"/>
              <a:t>Jurnee</a:t>
            </a:r>
            <a:r>
              <a:rPr lang="en-US" u="sng" dirty="0" smtClean="0"/>
              <a:t> Smollett</a:t>
            </a:r>
            <a:r>
              <a:rPr lang="en-US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17410" name="GalleryControl_BigPhoto" descr="Nate Parker at the N.Y. premiere of &quot;The Great Debaters.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4038600"/>
            <a:ext cx="152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GalleryControl_BigPhoto" descr="Actress Jurnee Smollett at the L.A. premiere of &quot;The Great Debaters.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038600"/>
            <a:ext cx="152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GalleryControl_BigPhoto" descr="http://images.fandango.com/r81.4.4.1/ImageRenderer/375/375/nox.jpg/p116578/images/masterrepository/performer%20images/p116578/whitak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4038600"/>
            <a:ext cx="1600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erformerImage_PosterImg" descr="Denzel Whitaker Picture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4038600"/>
            <a:ext cx="1600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GalleryControl_BigPhoto" descr="Denzel Washington at the after party for the play opening of 'Julius Caesar' in New York City.  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600" y="4038600"/>
            <a:ext cx="1600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228600"/>
            <a:ext cx="7848600" cy="914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6000" b="1" dirty="0">
                <a:latin typeface="+mn-lt"/>
              </a:rPr>
              <a:t>Cast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5562600" cy="63246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900" b="1" dirty="0" smtClean="0"/>
              <a:t>James Leonard Farmer, Jr.</a:t>
            </a:r>
            <a:endParaRPr lang="en-US" sz="3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(</a:t>
            </a:r>
            <a:r>
              <a:rPr lang="en-US" b="1" dirty="0" smtClean="0">
                <a:hlinkClick r:id="rId2" tooltip="January 12"/>
              </a:rPr>
              <a:t>January 12</a:t>
            </a:r>
            <a:r>
              <a:rPr lang="en-US" b="1" dirty="0" smtClean="0"/>
              <a:t>, </a:t>
            </a:r>
            <a:r>
              <a:rPr lang="en-US" b="1" dirty="0" smtClean="0">
                <a:hlinkClick r:id="rId3" tooltip="1920"/>
              </a:rPr>
              <a:t>1920</a:t>
            </a:r>
            <a:r>
              <a:rPr lang="en-US" b="1" dirty="0" smtClean="0"/>
              <a:t> – </a:t>
            </a:r>
            <a:r>
              <a:rPr lang="en-US" b="1" dirty="0" smtClean="0">
                <a:hlinkClick r:id="rId4" tooltip="July 9"/>
              </a:rPr>
              <a:t>July 9</a:t>
            </a:r>
            <a:r>
              <a:rPr lang="en-US" b="1" dirty="0" smtClean="0"/>
              <a:t>, </a:t>
            </a:r>
            <a:r>
              <a:rPr lang="en-US" b="1" dirty="0" smtClean="0">
                <a:hlinkClick r:id="rId5" tooltip="1999"/>
              </a:rPr>
              <a:t>1999</a:t>
            </a:r>
            <a:r>
              <a:rPr lang="en-US" b="1" dirty="0" smtClean="0"/>
              <a:t>) was a Black civil rights activist who was one of the "Big Four" leaders of the </a:t>
            </a:r>
            <a:r>
              <a:rPr lang="en-US" b="1" dirty="0" smtClean="0">
                <a:hlinkClick r:id="rId6" tooltip="American Civil Rights Movement (1955-1968)"/>
              </a:rPr>
              <a:t>American civil rights movement</a:t>
            </a:r>
            <a:r>
              <a:rPr lang="en-US" b="1" dirty="0" smtClean="0"/>
              <a:t> of the 1950s and 1960s (along with </a:t>
            </a:r>
            <a:r>
              <a:rPr lang="en-US" b="1" dirty="0" smtClean="0">
                <a:hlinkClick r:id="rId7" tooltip="Roy Wilkins"/>
              </a:rPr>
              <a:t>Roy Wilkins</a:t>
            </a:r>
            <a:r>
              <a:rPr lang="en-US" b="1" dirty="0" smtClean="0"/>
              <a:t>, the </a:t>
            </a:r>
            <a:r>
              <a:rPr lang="en-US" b="1" dirty="0" smtClean="0">
                <a:hlinkClick r:id="rId8" tooltip="Rev. Dr. Martin Luther King Jr"/>
              </a:rPr>
              <a:t>Rev. Dr. Martin Luther King Jr</a:t>
            </a:r>
            <a:r>
              <a:rPr lang="en-US" b="1" dirty="0" smtClean="0"/>
              <a:t>. and </a:t>
            </a:r>
            <a:r>
              <a:rPr lang="en-US" b="1" dirty="0" smtClean="0">
                <a:hlinkClick r:id="rId9" tooltip="Whitney M. Young Jr."/>
              </a:rPr>
              <a:t>Whitney M. Young Jr.</a:t>
            </a:r>
            <a:r>
              <a:rPr lang="en-US" b="1" dirty="0" smtClean="0"/>
              <a:t>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In 1942, Farmer and a group of students co-founded the Committee of Racial Equality, later known as the </a:t>
            </a:r>
            <a:r>
              <a:rPr lang="en-US" b="1" dirty="0" smtClean="0">
                <a:hlinkClick r:id="rId10" tooltip="Congress of Racial Equality"/>
              </a:rPr>
              <a:t>Congress of Racial Equality</a:t>
            </a:r>
            <a:r>
              <a:rPr lang="en-US" b="1" dirty="0" smtClean="0"/>
              <a:t> (</a:t>
            </a:r>
            <a:r>
              <a:rPr lang="en-US" b="1" dirty="0" smtClean="0">
                <a:hlinkClick r:id="rId11" tooltip="CORE"/>
              </a:rPr>
              <a:t>CORE</a:t>
            </a:r>
            <a:r>
              <a:rPr lang="en-US" b="1" dirty="0" smtClean="0"/>
              <a:t>), an organization that sought to bring an end to racial segregation in America through active nonviolence. Farmer was the organization's first leader, serving as the national chairman from 1942 to 1944.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8434" name="Picture 2" descr="File:James L Farmer Jr.jpg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572125" y="609600"/>
            <a:ext cx="357187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427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Aristotle (384 BC -322 BC)</vt:lpstr>
      <vt:lpstr>Aristotle wrote:</vt:lpstr>
      <vt:lpstr>Possible answers:</vt:lpstr>
      <vt:lpstr>After you watch The Great Debaters answer the following question: 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Aristotle (384 BC -322 BC)</dc:title>
  <dc:creator>Preferred Customer</dc:creator>
  <cp:lastModifiedBy>Hartland Schools</cp:lastModifiedBy>
  <cp:revision>9</cp:revision>
  <dcterms:created xsi:type="dcterms:W3CDTF">2009-09-15T00:19:40Z</dcterms:created>
  <dcterms:modified xsi:type="dcterms:W3CDTF">2010-03-01T16:23:03Z</dcterms:modified>
</cp:coreProperties>
</file>